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notesMasterIdLst>
    <p:notesMasterId r:id="rId14"/>
  </p:notesMasterIdLst>
  <p:sldIdLst>
    <p:sldId id="256" r:id="rId3"/>
    <p:sldId id="257" r:id="rId4"/>
    <p:sldId id="258" r:id="rId5"/>
    <p:sldId id="259" r:id="rId6"/>
    <p:sldId id="260" r:id="rId7"/>
    <p:sldId id="261" r:id="rId8"/>
    <p:sldId id="262" r:id="rId9"/>
    <p:sldId id="270" r:id="rId10"/>
    <p:sldId id="271" r:id="rId11"/>
    <p:sldId id="265" r:id="rId12"/>
    <p:sldId id="266" r:id="rId13"/>
  </p:sldIdLst>
  <p:sldSz cx="18288000" cy="10287000"/>
  <p:notesSz cx="6858000" cy="9144000"/>
  <p:embeddedFontLst>
    <p:embeddedFont>
      <p:font typeface="Arial Narrow" panose="020B0606020202030204" pitchFamily="34" charset="0"/>
      <p:regular r:id="rId15"/>
      <p:bold r:id="rId16"/>
      <p:italic r:id="rId17"/>
      <p:boldItalic r:id="rId18"/>
    </p:embeddedFon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
      <p:font typeface="Clear Sans Regular 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64" autoAdjust="0"/>
    <p:restoredTop sz="73136" autoAdjust="0"/>
  </p:normalViewPr>
  <p:slideViewPr>
    <p:cSldViewPr>
      <p:cViewPr varScale="1">
        <p:scale>
          <a:sx n="45" d="100"/>
          <a:sy n="45" d="100"/>
        </p:scale>
        <p:origin x="490"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viewProps" Target="viewProps.xml"/></Relationships>
</file>

<file path=ppt/media/image1.png>
</file>

<file path=ppt/media/image10.svg>
</file>

<file path=ppt/media/image11.png>
</file>

<file path=ppt/media/image12.svg>
</file>

<file path=ppt/media/image13.jpeg>
</file>

<file path=ppt/media/image14.jpeg>
</file>

<file path=ppt/media/image15.jpeg>
</file>

<file path=ppt/media/image16.jpeg>
</file>

<file path=ppt/media/image17.png>
</file>

<file path=ppt/media/image18.svg>
</file>

<file path=ppt/media/image19.png>
</file>

<file path=ppt/media/image2.svg>
</file>

<file path=ppt/media/image20.png>
</file>

<file path=ppt/media/image21.jpeg>
</file>

<file path=ppt/media/image22.png>
</file>

<file path=ppt/media/image23.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Hello and welcome, my name is Darsini </a:t>
            </a:r>
            <a:r>
              <a:rPr lang="en-US" dirty="0" err="1"/>
              <a:t>Lakshmiah</a:t>
            </a:r>
            <a:r>
              <a:rPr lang="en-US" dirty="0"/>
              <a:t> and today I will be presenting to you the results of the Data Analysis on User reaction at Social buzz.</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lvl="0"/>
            <a:endParaRPr lang="en-US" dirty="0"/>
          </a:p>
          <a:p>
            <a:pPr lvl="0"/>
            <a:r>
              <a:rPr lang="en-US" dirty="0"/>
              <a:t>- We found that science and technology are the two most popular categories, suggesting that users like “tech-related" content</a:t>
            </a:r>
          </a:p>
          <a:p>
            <a:pPr lvl="0"/>
            <a:r>
              <a:rPr lang="en-US" dirty="0"/>
              <a:t>- We also found that soccer was the ninth most popular, perhaps due to the tournament coming up. This presents a massive opportunity for Social Buzz to ride on this global event, as all eyes will be on it as well as the players.</a:t>
            </a:r>
          </a:p>
          <a:p>
            <a:pPr lvl="0"/>
            <a:r>
              <a:rPr lang="en-US" dirty="0"/>
              <a:t>- As much as this analysis was insightful, we are ready to take it to the next stage and we have the expertise within Accenture to help you realize these kinds of insights in production across your organization and in real time. We would love to help you with this.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 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the all  important results and I will present them as a series of insights and visualizations from our analysis.</a:t>
            </a:r>
          </a:p>
          <a:p>
            <a:pPr lvl="0"/>
            <a:endParaRPr lang="en-US" dirty="0"/>
          </a:p>
          <a:p>
            <a:pPr lvl="0"/>
            <a:r>
              <a:rPr lang="en-US" dirty="0"/>
              <a:t>To wrap up, I will summarize and open for any questions.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 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100000 posts per day which amounts to 36 500 000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out data analytics expertise comes in, with the insights that we've uncovered from this task, we can show you exactly how to take analytics to production at scale.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data expert has worked with the worlds biggest clients on solving their data problems and was heavily involved in the data engineering side of this project.</a:t>
            </a:r>
          </a:p>
          <a:p>
            <a:pPr lvl="0"/>
            <a:endParaRPr lang="en-US" dirty="0"/>
          </a:p>
          <a:p>
            <a:pPr lvl="0"/>
            <a:r>
              <a:rPr lang="en-US" dirty="0"/>
              <a:t>And finally myself, Darsini </a:t>
            </a:r>
            <a:r>
              <a:rPr lang="en-US" dirty="0" err="1"/>
              <a:t>Lakshmiah</a:t>
            </a:r>
            <a:r>
              <a:rPr lang="en-US" dirty="0"/>
              <a:t>,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how did we tackle this problem? </a:t>
            </a:r>
          </a:p>
          <a:p>
            <a:pPr lvl="0"/>
            <a:endParaRPr lang="en-US" dirty="0"/>
          </a:p>
          <a:p>
            <a:pPr lvl="0"/>
            <a:r>
              <a:rPr lang="en-US" dirty="0"/>
              <a:t>Well, we approached it in 5 steps:</a:t>
            </a:r>
          </a:p>
          <a:p>
            <a:pPr lvl="0"/>
            <a:endParaRPr lang="en-US" dirty="0"/>
          </a:p>
          <a:p>
            <a:pPr lvl="0"/>
            <a:r>
              <a:rPr lang="en-US" dirty="0"/>
              <a:t>1. Data understanding - the key to success on any data project is to understand the data in detail. So we took the time to understand the data model and domain of your business.</a:t>
            </a:r>
          </a:p>
          <a:p>
            <a:pPr lvl="0"/>
            <a:r>
              <a:rPr lang="en-US" dirty="0"/>
              <a:t>2. Data extraction - after understanding your business, we then architected what an ideal dataset should look like for this problem and extracted it from the relevant data sources.</a:t>
            </a:r>
          </a:p>
          <a:p>
            <a:pPr lvl="0"/>
            <a:r>
              <a:rPr lang="en-US" dirty="0"/>
              <a:t>3. After extracting the raw data, we needed to process and model this data into a dataset that can precisely answer the business questions and produce analytics.</a:t>
            </a:r>
          </a:p>
          <a:p>
            <a:pPr lvl="0"/>
            <a:r>
              <a:rPr lang="en-US" dirty="0"/>
              <a:t>4. With our new dataset, we used our analytical expertise to uncover insights from this dataset and to produce visualizations to describe the insights.</a:t>
            </a:r>
          </a:p>
          <a:p>
            <a:pPr lvl="0"/>
            <a:r>
              <a:rPr lang="en-US" dirty="0"/>
              <a:t>5. And finally we used these insights to unlock business decisions and to make recommendations on next steps.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09.02.2022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was 1913 posts from just the Food category alone! People obviously really like food!</a:t>
            </a:r>
          </a:p>
          <a:p>
            <a:pPr lvl="0"/>
            <a:endParaRPr lang="en-US" dirty="0"/>
          </a:p>
          <a:p>
            <a:pPr lvl="0"/>
            <a:r>
              <a:rPr lang="en-US" dirty="0"/>
              <a:t>And also the most common month for users to post within was December, since this is such a seasonal month with so many holidays and events, this is interesting to know that people are most active during this month!</a:t>
            </a:r>
          </a:p>
          <a:p>
            <a:pPr lvl="0"/>
            <a:endParaRPr lang="en-US" dirty="0"/>
          </a:p>
          <a:p>
            <a:pPr lvl="0"/>
            <a:r>
              <a:rPr lang="en-US" dirty="0"/>
              <a:t>But now, onto the main question... which is... what were the top 5 most popular categories of posts?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pPr lvl="0"/>
            <a:r>
              <a:rPr lang="en-US" dirty="0"/>
              <a:t>From our analysis you can see that the top 5 most popular categories of posts were Animals, Science , Healthy eating , Technology, Food in descending order.</a:t>
            </a:r>
          </a:p>
          <a:p>
            <a:pPr lvl="0"/>
            <a:endParaRPr lang="en-US" dirty="0"/>
          </a:p>
          <a:p>
            <a:pPr lvl="0"/>
            <a:r>
              <a:rPr lang="en-US" dirty="0"/>
              <a:t>Animals has an aggregate popularity score of almost 74965. It is very interesting to see both technology and science within the top 5, it really shows what people enjoy consuming as content. But it’s also interesting to have healthy eating and food at top 5 and happy to see that people are moving towards a healthy lifestyle.</a:t>
            </a:r>
          </a:p>
          <a:p>
            <a:pPr lvl="0"/>
            <a:endParaRPr lang="en-US" dirty="0"/>
          </a:p>
          <a:p>
            <a:pPr lvl="0"/>
            <a:r>
              <a:rPr lang="en-US" dirty="0"/>
              <a:t>Further more technology is an interesting category because there this a digital evolution going on in the world with emergence of IOT . This presents a huge opportunity for you to differentiate your platform and to run specific content or events linked to this global spectacle.</a:t>
            </a:r>
          </a:p>
          <a:p>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lang="en-US" dirty="0"/>
              <a:t>Additionally, you can see from this chart the Duration of time(mins) spent in each category of content. There is not much difference between each of them, food only outperforms healthy eating by 0.4% within the top 5.</a:t>
            </a:r>
          </a:p>
          <a:p>
            <a:pPr lvl="0"/>
            <a:r>
              <a:rPr lang="en-US" dirty="0"/>
              <a:t>This tells me that all the categories of content has been given importance and we can make an assumption that the Animals category has valuable and interesting contents that makes the users to spend more time in the Animals category.</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p>
        </p:txBody>
      </p:sp>
      <p:sp>
        <p:nvSpPr>
          <p:cNvPr id="3" name="Subtitle 2"/>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p>
        </p:txBody>
      </p:sp>
      <p:sp>
        <p:nvSpPr>
          <p:cNvPr id="3" name="Text Placeholder 2"/>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57300" y="2738438"/>
            <a:ext cx="7772400" cy="6527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9258300" y="2738438"/>
            <a:ext cx="7772400" cy="6527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688"/>
            <a:ext cx="15773400" cy="1988345"/>
          </a:xfrm>
        </p:spPr>
        <p:txBody>
          <a:bodyPr/>
          <a:lstStyle/>
          <a:p>
            <a:r>
              <a:rPr lang="en-US"/>
              <a:t>Click to edit Master title style</a:t>
            </a:r>
          </a:p>
        </p:txBody>
      </p:sp>
      <p:sp>
        <p:nvSpPr>
          <p:cNvPr id="3" name="Text Placeholder 2"/>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4" name="Content Placeholder 3"/>
          <p:cNvSpPr>
            <a:spLocks noGrp="1"/>
          </p:cNvSpPr>
          <p:nvPr>
            <p:ph sz="half" idx="2"/>
          </p:nvPr>
        </p:nvSpPr>
        <p:spPr>
          <a:xfrm>
            <a:off x="1259683" y="3757613"/>
            <a:ext cx="7736681" cy="55268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6" name="Content Placeholder 5"/>
          <p:cNvSpPr>
            <a:spLocks noGrp="1"/>
          </p:cNvSpPr>
          <p:nvPr>
            <p:ph sz="quarter" idx="4"/>
          </p:nvPr>
        </p:nvSpPr>
        <p:spPr>
          <a:xfrm>
            <a:off x="9258300" y="3757613"/>
            <a:ext cx="7774782" cy="55268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Picture Placeholder 2"/>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US"/>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775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57300" y="547688"/>
            <a:ext cx="11601450" cy="871775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2/9/2022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627ED9C8-F09A-4D9E-BEC0-4725162E21FF}" type="datetimeFigureOut">
              <a:rPr lang="en-US" smtClean="0"/>
              <a:t>2/9/2022</a:t>
            </a:fld>
            <a:endParaRPr lang="en-US"/>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8.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1.jpeg"/><Relationship Id="rId4" Type="http://schemas.openxmlformats.org/officeDocument/2006/relationships/image" Target="../media/image18.sv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23.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8.sv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008a92c2-c856-4da4-92d9-6fbbf59ebc36/?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008a92c2-c856-4da4-92d9-6fbbf59ebc36/?pbi_source=PowerPoint" TargetMode="External"/><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66809"/>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036982" y="802644"/>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1581502" y="2451337"/>
            <a:ext cx="7010400" cy="4271106"/>
          </a:xfrm>
          <a:prstGeom prst="rect">
            <a:avLst/>
          </a:prstGeom>
        </p:spPr>
        <p:txBody>
          <a:bodyPr wrap="square" lIns="0" tIns="0" rIns="0" bIns="0" rtlCol="0" anchor="t">
            <a:spAutoFit/>
          </a:bodyPr>
          <a:lstStyle/>
          <a:p>
            <a:pPr algn="ctr">
              <a:lnSpc>
                <a:spcPts val="11059"/>
              </a:lnSpc>
            </a:pPr>
            <a:r>
              <a:rPr lang="en-US" sz="10533" spc="-105" dirty="0">
                <a:solidFill>
                  <a:srgbClr val="FFFFFF"/>
                </a:solidFill>
                <a:latin typeface="+mj-lt"/>
              </a:rPr>
              <a:t>Data Analysis on Social Buzz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438298" y="1161805"/>
            <a:ext cx="5036754" cy="7963390"/>
          </a:xfrm>
          <a:prstGeom prst="rect">
            <a:avLst/>
          </a:prstGeom>
          <a:effectLst>
            <a:outerShdw blurRad="12700" dist="50800" dir="5400000" sx="102000" sy="102000" algn="ctr" rotWithShape="0">
              <a:srgbClr val="000000">
                <a:alpha val="43137"/>
              </a:srgbClr>
            </a:outerShdw>
            <a:reflection blurRad="228600" stA="0" endPos="67000" dist="38100" dir="5400000" sy="-100000" algn="bl" rotWithShape="0"/>
          </a:effectLst>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mj-lt"/>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867617"/>
            <a:chOff x="0" y="-47625"/>
            <a:chExt cx="7569956" cy="1156823"/>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67617"/>
            <a:chOff x="0" y="-47625"/>
            <a:chExt cx="7569956" cy="1156823"/>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
        <p:nvSpPr>
          <p:cNvPr id="17" name="TextBox 16">
            <a:extLst>
              <a:ext uri="{FF2B5EF4-FFF2-40B4-BE49-F238E27FC236}">
                <a16:creationId xmlns:a16="http://schemas.microsoft.com/office/drawing/2014/main" id="{6043BFE2-0231-409F-BBED-71305FD48E16}"/>
              </a:ext>
            </a:extLst>
          </p:cNvPr>
          <p:cNvSpPr txBox="1"/>
          <p:nvPr/>
        </p:nvSpPr>
        <p:spPr>
          <a:xfrm>
            <a:off x="12152991" y="97459"/>
            <a:ext cx="5067300" cy="2677656"/>
          </a:xfrm>
          <a:prstGeom prst="rect">
            <a:avLst/>
          </a:prstGeom>
          <a:noFill/>
        </p:spPr>
        <p:txBody>
          <a:bodyPr wrap="square" rtlCol="0">
            <a:spAutoFit/>
          </a:bodyPr>
          <a:lstStyle/>
          <a:p>
            <a:pPr algn="ctr"/>
            <a:r>
              <a:rPr lang="en-GB" sz="2800" dirty="0"/>
              <a:t>ANALYSIS</a:t>
            </a:r>
          </a:p>
          <a:p>
            <a:pPr algn="ctr"/>
            <a:endParaRPr lang="en-GB" sz="2800" dirty="0"/>
          </a:p>
          <a:p>
            <a:pPr algn="ctr"/>
            <a:r>
              <a:rPr lang="en-GB" sz="2800" dirty="0"/>
              <a:t>The ANIMALS AND SCIENCE are the top two most popular content showing that people are more interested in real-life facts.</a:t>
            </a:r>
          </a:p>
        </p:txBody>
      </p:sp>
      <p:sp>
        <p:nvSpPr>
          <p:cNvPr id="18" name="TextBox 17">
            <a:extLst>
              <a:ext uri="{FF2B5EF4-FFF2-40B4-BE49-F238E27FC236}">
                <a16:creationId xmlns:a16="http://schemas.microsoft.com/office/drawing/2014/main" id="{F2B6E2EB-153D-41C8-9B56-C67AB35038D4}"/>
              </a:ext>
            </a:extLst>
          </p:cNvPr>
          <p:cNvSpPr txBox="1"/>
          <p:nvPr/>
        </p:nvSpPr>
        <p:spPr>
          <a:xfrm>
            <a:off x="12076791" y="2852648"/>
            <a:ext cx="5219700" cy="4401205"/>
          </a:xfrm>
          <a:prstGeom prst="rect">
            <a:avLst/>
          </a:prstGeom>
          <a:noFill/>
        </p:spPr>
        <p:txBody>
          <a:bodyPr wrap="square" rtlCol="0">
            <a:spAutoFit/>
          </a:bodyPr>
          <a:lstStyle/>
          <a:p>
            <a:pPr algn="ctr"/>
            <a:r>
              <a:rPr lang="en-GB" sz="2800" dirty="0"/>
              <a:t>INSIGHTS</a:t>
            </a:r>
          </a:p>
          <a:p>
            <a:pPr algn="ctr"/>
            <a:endParaRPr lang="en-GB" sz="2800" dirty="0"/>
          </a:p>
          <a:p>
            <a:pPr algn="ctr"/>
            <a:r>
              <a:rPr lang="en-GB" sz="2800" dirty="0"/>
              <a:t>With FOOD and HEALTHY EATING being the top 5 categories which shows that people follow a healthy lifestyle.</a:t>
            </a:r>
          </a:p>
          <a:p>
            <a:pPr algn="ctr"/>
            <a:r>
              <a:rPr lang="en-GB" sz="2800" dirty="0"/>
              <a:t>You can use this insights to create a campaign and work with healthy-food related brands to boosts the user engagement.</a:t>
            </a:r>
          </a:p>
        </p:txBody>
      </p:sp>
      <p:sp>
        <p:nvSpPr>
          <p:cNvPr id="19" name="TextBox 18">
            <a:extLst>
              <a:ext uri="{FF2B5EF4-FFF2-40B4-BE49-F238E27FC236}">
                <a16:creationId xmlns:a16="http://schemas.microsoft.com/office/drawing/2014/main" id="{14BF58AF-B681-4BAB-969E-088F7270BA59}"/>
              </a:ext>
            </a:extLst>
          </p:cNvPr>
          <p:cNvSpPr txBox="1"/>
          <p:nvPr/>
        </p:nvSpPr>
        <p:spPr>
          <a:xfrm>
            <a:off x="11752941" y="7302781"/>
            <a:ext cx="5867400" cy="2677656"/>
          </a:xfrm>
          <a:prstGeom prst="rect">
            <a:avLst/>
          </a:prstGeom>
          <a:noFill/>
        </p:spPr>
        <p:txBody>
          <a:bodyPr wrap="square" rtlCol="0">
            <a:spAutoFit/>
          </a:bodyPr>
          <a:lstStyle/>
          <a:p>
            <a:pPr algn="ctr"/>
            <a:r>
              <a:rPr lang="en-GB" sz="2800" dirty="0"/>
              <a:t>NEXT STEP</a:t>
            </a:r>
          </a:p>
          <a:p>
            <a:pPr algn="ctr"/>
            <a:endParaRPr lang="en-GB" sz="2800" dirty="0"/>
          </a:p>
          <a:p>
            <a:pPr algn="ctr"/>
            <a:r>
              <a:rPr lang="en-GB" sz="2800" dirty="0"/>
              <a:t>The next bigger step is how to bring all the insights into large scale production. </a:t>
            </a:r>
          </a:p>
          <a:p>
            <a:pPr algn="ctr"/>
            <a:r>
              <a:rPr lang="en-GB" sz="2800" dirty="0"/>
              <a:t>We have our team of experts  to help you with this process.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34221"/>
          </a:xfrm>
          <a:prstGeom prst="rect">
            <a:avLst/>
          </a:prstGeom>
        </p:spPr>
        <p:txBody>
          <a:bodyPr lIns="0" tIns="0" rIns="0" bIns="0" rtlCol="0" anchor="t">
            <a:spAutoFit/>
          </a:bodyPr>
          <a:lstStyle/>
          <a:p>
            <a:pPr>
              <a:lnSpc>
                <a:spcPts val="3640"/>
              </a:lnSpc>
            </a:pPr>
            <a:r>
              <a:rPr lang="en-US" sz="2600" spc="-26" dirty="0">
                <a:solidFill>
                  <a:srgbClr val="FFFFFF"/>
                </a:solidFill>
                <a:latin typeface="+mj-lt"/>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mj-lt"/>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3822918"/>
            <a:chOff x="0" y="0"/>
            <a:chExt cx="11564591" cy="5097223"/>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mj-lt"/>
                </a:rPr>
                <a:t>Todays agenda</a:t>
              </a:r>
            </a:p>
          </p:txBody>
        </p:sp>
        <p:sp>
          <p:nvSpPr>
            <p:cNvPr id="4" name="TextBox 4"/>
            <p:cNvSpPr txBox="1"/>
            <p:nvPr/>
          </p:nvSpPr>
          <p:spPr>
            <a:xfrm>
              <a:off x="0" y="2298166"/>
              <a:ext cx="9617346" cy="2799057"/>
            </a:xfrm>
            <a:prstGeom prst="rect">
              <a:avLst/>
            </a:prstGeom>
          </p:spPr>
          <p:txBody>
            <a:bodyPr wrap="square" lIns="0" tIns="0" rIns="0" bIns="0" rtlCol="0" anchor="t">
              <a:spAutoFit/>
            </a:bodyPr>
            <a:lstStyle/>
            <a:p>
              <a:pPr marL="457200" indent="-457200">
                <a:lnSpc>
                  <a:spcPts val="2660"/>
                </a:lnSpc>
                <a:buFont typeface="Arial" panose="020B0604020202020204" pitchFamily="34" charset="0"/>
                <a:buChar char="•"/>
              </a:pPr>
              <a:r>
                <a:rPr lang="en-US" sz="3200" spc="-19" dirty="0">
                  <a:solidFill>
                    <a:srgbClr val="000000"/>
                  </a:solidFill>
                </a:rPr>
                <a:t>Project recap</a:t>
              </a:r>
            </a:p>
            <a:p>
              <a:pPr marL="457200" indent="-457200">
                <a:lnSpc>
                  <a:spcPts val="2660"/>
                </a:lnSpc>
                <a:buFont typeface="Arial" panose="020B0604020202020204" pitchFamily="34" charset="0"/>
                <a:buChar char="•"/>
              </a:pPr>
              <a:r>
                <a:rPr lang="en-US" sz="3200" spc="-19" dirty="0">
                  <a:solidFill>
                    <a:srgbClr val="000000"/>
                  </a:solidFill>
                </a:rPr>
                <a:t>Problem</a:t>
              </a:r>
            </a:p>
            <a:p>
              <a:pPr marL="457200" indent="-457200">
                <a:lnSpc>
                  <a:spcPts val="2660"/>
                </a:lnSpc>
                <a:buFont typeface="Arial" panose="020B0604020202020204" pitchFamily="34" charset="0"/>
                <a:buChar char="•"/>
              </a:pPr>
              <a:r>
                <a:rPr lang="en-US" sz="3200" spc="-19" dirty="0">
                  <a:solidFill>
                    <a:srgbClr val="000000"/>
                  </a:solidFill>
                </a:rPr>
                <a:t>The Analytics team</a:t>
              </a:r>
            </a:p>
            <a:p>
              <a:pPr marL="457200" indent="-457200">
                <a:lnSpc>
                  <a:spcPts val="2660"/>
                </a:lnSpc>
                <a:buFont typeface="Arial" panose="020B0604020202020204" pitchFamily="34" charset="0"/>
                <a:buChar char="•"/>
              </a:pPr>
              <a:r>
                <a:rPr lang="en-US" sz="3200" spc="-19" dirty="0">
                  <a:solidFill>
                    <a:srgbClr val="000000"/>
                  </a:solidFill>
                </a:rPr>
                <a:t>Process</a:t>
              </a:r>
            </a:p>
            <a:p>
              <a:pPr marL="457200" indent="-457200">
                <a:lnSpc>
                  <a:spcPts val="2660"/>
                </a:lnSpc>
                <a:buFont typeface="Arial" panose="020B0604020202020204" pitchFamily="34" charset="0"/>
                <a:buChar char="•"/>
              </a:pPr>
              <a:r>
                <a:rPr lang="en-US" sz="3200" spc="-19" dirty="0">
                  <a:solidFill>
                    <a:srgbClr val="000000"/>
                  </a:solidFill>
                </a:rPr>
                <a:t>Insights</a:t>
              </a:r>
            </a:p>
            <a:p>
              <a:pPr marL="457200" indent="-457200">
                <a:lnSpc>
                  <a:spcPts val="2660"/>
                </a:lnSpc>
                <a:buFont typeface="Arial" panose="020B0604020202020204" pitchFamily="34" charset="0"/>
                <a:buChar char="•"/>
              </a:pPr>
              <a:r>
                <a:rPr lang="en-US" sz="3200" spc="-19" dirty="0">
                  <a:solidFill>
                    <a:srgbClr val="000000"/>
                  </a:solidFill>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8719949" y="2005583"/>
            <a:ext cx="9484002" cy="6185917"/>
          </a:xfrm>
          <a:prstGeom prst="rect">
            <a:avLst/>
          </a:prstGeom>
          <a:solidFill>
            <a:schemeClr val="bg1"/>
          </a:solidFill>
        </p:spPr>
        <p:txBody>
          <a:bodyPr/>
          <a:lstStyle/>
          <a:p>
            <a:r>
              <a:rPr lang="en-US" sz="3600" dirty="0"/>
              <a:t>Social Buzz is a platform that  emphasizes on content by keeping all users anonymous, only tracking user reactions on every piece of content.</a:t>
            </a:r>
          </a:p>
          <a:p>
            <a:endParaRPr lang="en-US" sz="3600" dirty="0"/>
          </a:p>
          <a:p>
            <a:r>
              <a:rPr lang="en-US" sz="3600" dirty="0"/>
              <a:t>Client Requirements</a:t>
            </a:r>
          </a:p>
          <a:p>
            <a:pPr marL="457200" indent="-457200" algn="just">
              <a:buFont typeface="Arial" panose="020B0604020202020204" pitchFamily="34" charset="0"/>
              <a:buChar char="•"/>
            </a:pPr>
            <a:r>
              <a:rPr lang="en-US" sz="3600" dirty="0"/>
              <a:t>Audit for their big data practices.</a:t>
            </a:r>
          </a:p>
          <a:p>
            <a:pPr marL="457200" indent="-457200" algn="just">
              <a:buFont typeface="Arial" panose="020B0604020202020204" pitchFamily="34" charset="0"/>
              <a:buChar char="•"/>
            </a:pPr>
            <a:r>
              <a:rPr lang="en-US" sz="3600" dirty="0"/>
              <a:t>IPO guidance</a:t>
            </a:r>
          </a:p>
          <a:p>
            <a:pPr marL="457200" indent="-457200" algn="just">
              <a:buFont typeface="Arial" panose="020B0604020202020204" pitchFamily="34" charset="0"/>
              <a:buChar char="•"/>
            </a:pPr>
            <a:r>
              <a:rPr lang="en-US" sz="3600" dirty="0"/>
              <a:t>Data Analysis to identify the top 5 most popular categories of content.</a:t>
            </a:r>
          </a:p>
          <a:p>
            <a:endParaRPr lang="en-US" sz="2800" dirty="0"/>
          </a:p>
          <a:p>
            <a:endParaRPr lang="en-US" sz="2800" dirty="0"/>
          </a:p>
        </p:txBody>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83048" y="1909668"/>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mj-lt"/>
              </a:rPr>
              <a:t>Project Recap</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18760" y="0"/>
            <a:ext cx="9964482" cy="1046876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a:effectLst>
            <a:outerShdw blurRad="50800" dist="50800" dir="5400000" sx="99000" sy="99000" algn="ctr" rotWithShape="0">
              <a:srgbClr val="000000"/>
            </a:outerShdw>
            <a:reflection stA="45000" endPos="7000" dist="50800" dir="5400000" sy="-100000" algn="bl" rotWithShape="0"/>
          </a:effectLst>
          <a:scene3d>
            <a:camera prst="orthographicFront"/>
            <a:lightRig rig="threePt" dir="t"/>
          </a:scene3d>
          <a:sp3d>
            <a:bevelT w="19050"/>
          </a:sp3d>
        </p:spPr>
      </p:pic>
      <p:sp>
        <p:nvSpPr>
          <p:cNvPr id="21" name="TextBox 21"/>
          <p:cNvSpPr txBox="1"/>
          <p:nvPr/>
        </p:nvSpPr>
        <p:spPr>
          <a:xfrm>
            <a:off x="3069738" y="2308953"/>
            <a:ext cx="5786869" cy="5996706"/>
          </a:xfrm>
          <a:prstGeom prst="rect">
            <a:avLst/>
          </a:prstGeom>
        </p:spPr>
        <p:txBody>
          <a:bodyPr lIns="0" tIns="0" rIns="0" bIns="0" rtlCol="0" anchor="t">
            <a:spAutoFit/>
          </a:bodyPr>
          <a:lstStyle/>
          <a:p>
            <a:pPr>
              <a:lnSpc>
                <a:spcPts val="9600"/>
              </a:lnSpc>
            </a:pPr>
            <a:r>
              <a:rPr lang="en-US" sz="8000" spc="-80" dirty="0">
                <a:solidFill>
                  <a:srgbClr val="FFFFFF"/>
                </a:solidFill>
                <a:latin typeface="+mj-lt"/>
              </a:rPr>
              <a:t>Problem</a:t>
            </a:r>
          </a:p>
          <a:p>
            <a:pPr marL="1143000" indent="-1143000">
              <a:lnSpc>
                <a:spcPts val="9600"/>
              </a:lnSpc>
              <a:buFont typeface="Arial" panose="020B0604020202020204" pitchFamily="34" charset="0"/>
              <a:buChar char="•"/>
            </a:pPr>
            <a:r>
              <a:rPr lang="en-US" sz="4000" b="1" spc="-80" dirty="0">
                <a:solidFill>
                  <a:srgbClr val="FFFFFF"/>
                </a:solidFill>
              </a:rPr>
              <a:t>Platform receives over 100000 posts per day</a:t>
            </a:r>
          </a:p>
          <a:p>
            <a:pPr>
              <a:lnSpc>
                <a:spcPts val="9600"/>
              </a:lnSpc>
            </a:pPr>
            <a:r>
              <a:rPr lang="en-US" sz="4400" b="1" spc="-80" dirty="0">
                <a:solidFill>
                  <a:srgbClr val="FFFFFF"/>
                </a:solidFill>
                <a:latin typeface="Graphik Regular" panose="020B0503030202060203" pitchFamily="34" charset="0"/>
              </a:rPr>
              <a:t>36500000 post every year…!</a:t>
            </a:r>
          </a:p>
        </p:txBody>
      </p:sp>
      <p:sp>
        <p:nvSpPr>
          <p:cNvPr id="22" name="TextBox 21">
            <a:extLst>
              <a:ext uri="{FF2B5EF4-FFF2-40B4-BE49-F238E27FC236}">
                <a16:creationId xmlns:a16="http://schemas.microsoft.com/office/drawing/2014/main" id="{645B4A18-0FAA-4D37-A425-3F292EFBE603}"/>
              </a:ext>
            </a:extLst>
          </p:cNvPr>
          <p:cNvSpPr txBox="1"/>
          <p:nvPr/>
        </p:nvSpPr>
        <p:spPr>
          <a:xfrm>
            <a:off x="2433077" y="8503544"/>
            <a:ext cx="6762730" cy="1815882"/>
          </a:xfrm>
          <a:prstGeom prst="rect">
            <a:avLst/>
          </a:prstGeom>
          <a:noFill/>
        </p:spPr>
        <p:txBody>
          <a:bodyPr wrap="square" rtlCol="0">
            <a:spAutoFit/>
          </a:bodyPr>
          <a:lstStyle/>
          <a:p>
            <a:r>
              <a:rPr lang="en-GB" sz="2800" dirty="0"/>
              <a:t>But how to Capitalize on this ?</a:t>
            </a:r>
          </a:p>
          <a:p>
            <a:endParaRPr lang="en-GB" sz="2800" dirty="0"/>
          </a:p>
          <a:p>
            <a:r>
              <a:rPr lang="en-GB" sz="2800" dirty="0"/>
              <a:t>Data Analysis of top 5 Content categories on Social Buzz</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419219" y="10287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8" name="Group 28"/>
          <p:cNvGrpSpPr>
            <a:grpSpLocks noChangeAspect="1"/>
          </p:cNvGrpSpPr>
          <p:nvPr/>
        </p:nvGrpSpPr>
        <p:grpSpPr>
          <a:xfrm>
            <a:off x="11419219" y="6931132"/>
            <a:ext cx="2174041" cy="2165548"/>
            <a:chOff x="0" y="0"/>
            <a:chExt cx="6502400" cy="6477000"/>
          </a:xfrm>
        </p:grpSpPr>
        <p:sp>
          <p:nvSpPr>
            <p:cNvPr id="29" name="Freeform 2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7"/>
              <a:stretch>
                <a:fillRect l="-164266" t="1917" r="-22903" b="-93994"/>
              </a:stretch>
            </a:blipFill>
            <a:ln>
              <a:solidFill>
                <a:srgbClr val="00BAFF"/>
              </a:solidFill>
            </a:ln>
          </p:spPr>
          <p:txBody>
            <a:bodyPr/>
            <a:lstStyle/>
            <a:p>
              <a:endParaRPr lang="en-AU" dirty="0"/>
            </a:p>
          </p:txBody>
        </p:sp>
        <p:sp>
          <p:nvSpPr>
            <p:cNvPr id="30" name="Freeform 3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sp>
        <p:nvSpPr>
          <p:cNvPr id="31" name="TextBox 31"/>
          <p:cNvSpPr txBox="1"/>
          <p:nvPr/>
        </p:nvSpPr>
        <p:spPr>
          <a:xfrm>
            <a:off x="2670508" y="3331799"/>
            <a:ext cx="5612273" cy="2462213"/>
          </a:xfrm>
          <a:prstGeom prst="rect">
            <a:avLst/>
          </a:prstGeom>
        </p:spPr>
        <p:txBody>
          <a:bodyPr lIns="0" tIns="0" rIns="0" bIns="0" rtlCol="0" anchor="t">
            <a:spAutoFit/>
          </a:bodyPr>
          <a:lstStyle/>
          <a:p>
            <a:pPr algn="ctr">
              <a:lnSpc>
                <a:spcPts val="9600"/>
              </a:lnSpc>
            </a:pPr>
            <a:r>
              <a:rPr lang="en-US" sz="8000" spc="-80" dirty="0">
                <a:solidFill>
                  <a:srgbClr val="000000"/>
                </a:solidFill>
                <a:latin typeface="+mj-lt"/>
              </a:rPr>
              <a:t>The Analytics team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88429"/>
            <a:ext cx="1893319" cy="1720711"/>
            <a:chOff x="0" y="80716"/>
            <a:chExt cx="2392752" cy="2294281"/>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6484543">
              <a:off x="358154" y="78549"/>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349115" y="5911803"/>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514812" y="7421293"/>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mj-lt"/>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mj-lt"/>
              </a:rPr>
              <a:t>3</a:t>
            </a:r>
          </a:p>
        </p:txBody>
      </p:sp>
      <p:sp>
        <p:nvSpPr>
          <p:cNvPr id="39" name="TextBox 38">
            <a:extLst>
              <a:ext uri="{FF2B5EF4-FFF2-40B4-BE49-F238E27FC236}">
                <a16:creationId xmlns:a16="http://schemas.microsoft.com/office/drawing/2014/main" id="{E458D9BE-4B3E-48CF-AC2B-050279FD1F4E}"/>
              </a:ext>
            </a:extLst>
          </p:cNvPr>
          <p:cNvSpPr txBox="1"/>
          <p:nvPr/>
        </p:nvSpPr>
        <p:spPr>
          <a:xfrm>
            <a:off x="4220547" y="1312763"/>
            <a:ext cx="4013484" cy="646331"/>
          </a:xfrm>
          <a:prstGeom prst="rect">
            <a:avLst/>
          </a:prstGeom>
          <a:noFill/>
        </p:spPr>
        <p:txBody>
          <a:bodyPr wrap="square" rtlCol="0">
            <a:spAutoFit/>
          </a:bodyPr>
          <a:lstStyle/>
          <a:p>
            <a:r>
              <a:rPr lang="en-GB" sz="3600" dirty="0"/>
              <a:t>Data</a:t>
            </a:r>
            <a:r>
              <a:rPr lang="en-GB" dirty="0"/>
              <a:t> </a:t>
            </a:r>
            <a:r>
              <a:rPr lang="en-GB" sz="3600" dirty="0"/>
              <a:t>Understanding</a:t>
            </a:r>
          </a:p>
        </p:txBody>
      </p:sp>
      <p:sp>
        <p:nvSpPr>
          <p:cNvPr id="40" name="TextBox 39">
            <a:extLst>
              <a:ext uri="{FF2B5EF4-FFF2-40B4-BE49-F238E27FC236}">
                <a16:creationId xmlns:a16="http://schemas.microsoft.com/office/drawing/2014/main" id="{F3D9DAA9-7358-4812-A5A4-3F0C2589BC28}"/>
              </a:ext>
            </a:extLst>
          </p:cNvPr>
          <p:cNvSpPr txBox="1"/>
          <p:nvPr/>
        </p:nvSpPr>
        <p:spPr>
          <a:xfrm>
            <a:off x="6289412" y="3086539"/>
            <a:ext cx="6267910" cy="646331"/>
          </a:xfrm>
          <a:prstGeom prst="rect">
            <a:avLst/>
          </a:prstGeom>
          <a:noFill/>
        </p:spPr>
        <p:txBody>
          <a:bodyPr wrap="square" rtlCol="0">
            <a:spAutoFit/>
          </a:bodyPr>
          <a:lstStyle/>
          <a:p>
            <a:r>
              <a:rPr lang="en-GB" sz="3600" dirty="0"/>
              <a:t>Data Extraction and Cleaning</a:t>
            </a:r>
          </a:p>
        </p:txBody>
      </p:sp>
      <p:sp>
        <p:nvSpPr>
          <p:cNvPr id="41" name="TextBox 40">
            <a:extLst>
              <a:ext uri="{FF2B5EF4-FFF2-40B4-BE49-F238E27FC236}">
                <a16:creationId xmlns:a16="http://schemas.microsoft.com/office/drawing/2014/main" id="{6F7622F9-CFC7-4380-BF40-97F919AF96A4}"/>
              </a:ext>
            </a:extLst>
          </p:cNvPr>
          <p:cNvSpPr txBox="1"/>
          <p:nvPr/>
        </p:nvSpPr>
        <p:spPr>
          <a:xfrm>
            <a:off x="8527405" y="4678929"/>
            <a:ext cx="4932947" cy="646331"/>
          </a:xfrm>
          <a:prstGeom prst="rect">
            <a:avLst/>
          </a:prstGeom>
          <a:noFill/>
        </p:spPr>
        <p:txBody>
          <a:bodyPr wrap="square" rtlCol="0">
            <a:spAutoFit/>
          </a:bodyPr>
          <a:lstStyle/>
          <a:p>
            <a:r>
              <a:rPr lang="en-GB" sz="3600" dirty="0"/>
              <a:t>Data Modelling</a:t>
            </a:r>
          </a:p>
        </p:txBody>
      </p:sp>
      <p:sp>
        <p:nvSpPr>
          <p:cNvPr id="42" name="TextBox 41">
            <a:extLst>
              <a:ext uri="{FF2B5EF4-FFF2-40B4-BE49-F238E27FC236}">
                <a16:creationId xmlns:a16="http://schemas.microsoft.com/office/drawing/2014/main" id="{369B0477-D62E-4CEA-A3AC-2FE65FE4B4F7}"/>
              </a:ext>
            </a:extLst>
          </p:cNvPr>
          <p:cNvSpPr txBox="1"/>
          <p:nvPr/>
        </p:nvSpPr>
        <p:spPr>
          <a:xfrm>
            <a:off x="10487829" y="6239918"/>
            <a:ext cx="6822533" cy="646331"/>
          </a:xfrm>
          <a:prstGeom prst="rect">
            <a:avLst/>
          </a:prstGeom>
          <a:noFill/>
        </p:spPr>
        <p:txBody>
          <a:bodyPr wrap="square" rtlCol="0">
            <a:spAutoFit/>
          </a:bodyPr>
          <a:lstStyle/>
          <a:p>
            <a:r>
              <a:rPr lang="en-GB" sz="3600" dirty="0"/>
              <a:t>Data Exploration and Visualization</a:t>
            </a:r>
          </a:p>
        </p:txBody>
      </p:sp>
      <p:sp>
        <p:nvSpPr>
          <p:cNvPr id="44" name="TextBox 43">
            <a:extLst>
              <a:ext uri="{FF2B5EF4-FFF2-40B4-BE49-F238E27FC236}">
                <a16:creationId xmlns:a16="http://schemas.microsoft.com/office/drawing/2014/main" id="{3795C275-E75B-4794-B8C0-A2CF9823F03E}"/>
              </a:ext>
            </a:extLst>
          </p:cNvPr>
          <p:cNvSpPr txBox="1"/>
          <p:nvPr/>
        </p:nvSpPr>
        <p:spPr>
          <a:xfrm>
            <a:off x="12642310" y="7980494"/>
            <a:ext cx="4547785" cy="646331"/>
          </a:xfrm>
          <a:prstGeom prst="rect">
            <a:avLst/>
          </a:prstGeom>
          <a:noFill/>
        </p:spPr>
        <p:txBody>
          <a:bodyPr wrap="square" rtlCol="0">
            <a:spAutoFit/>
          </a:bodyPr>
          <a:lstStyle/>
          <a:p>
            <a:r>
              <a:rPr lang="en-GB" sz="3600" dirty="0"/>
              <a:t>Uncover Insights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mj-lt"/>
              </a:rPr>
              <a:t>Insights</a:t>
            </a:r>
          </a:p>
        </p:txBody>
      </p:sp>
      <p:grpSp>
        <p:nvGrpSpPr>
          <p:cNvPr id="4" name="Group 4"/>
          <p:cNvGrpSpPr/>
          <p:nvPr/>
        </p:nvGrpSpPr>
        <p:grpSpPr>
          <a:xfrm>
            <a:off x="517112" y="78105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
        <p:nvSpPr>
          <p:cNvPr id="14" name="TextBox 13">
            <a:extLst>
              <a:ext uri="{FF2B5EF4-FFF2-40B4-BE49-F238E27FC236}">
                <a16:creationId xmlns:a16="http://schemas.microsoft.com/office/drawing/2014/main" id="{0701616B-21B0-4E4A-89EB-0D59BCF65D38}"/>
              </a:ext>
            </a:extLst>
          </p:cNvPr>
          <p:cNvSpPr txBox="1"/>
          <p:nvPr/>
        </p:nvSpPr>
        <p:spPr>
          <a:xfrm>
            <a:off x="1783081" y="3573780"/>
            <a:ext cx="3881748" cy="2862322"/>
          </a:xfrm>
          <a:prstGeom prst="rect">
            <a:avLst/>
          </a:prstGeom>
          <a:noFill/>
        </p:spPr>
        <p:txBody>
          <a:bodyPr wrap="square" rtlCol="0">
            <a:spAutoFit/>
          </a:bodyPr>
          <a:lstStyle/>
          <a:p>
            <a:pPr algn="ctr"/>
            <a:r>
              <a:rPr lang="en-GB" sz="6000" dirty="0">
                <a:latin typeface="Arial Narrow" panose="020B0606020202030204" pitchFamily="34" charset="0"/>
              </a:rPr>
              <a:t>16</a:t>
            </a:r>
          </a:p>
          <a:p>
            <a:endParaRPr lang="en-GB" sz="4000" dirty="0">
              <a:latin typeface="Arial Narrow" panose="020B0606020202030204" pitchFamily="34" charset="0"/>
            </a:endParaRPr>
          </a:p>
          <a:p>
            <a:pPr algn="ctr"/>
            <a:r>
              <a:rPr lang="en-GB" sz="4000" dirty="0">
                <a:latin typeface="Arial Narrow" panose="020B0606020202030204" pitchFamily="34" charset="0"/>
              </a:rPr>
              <a:t>UNIQUE CATEGORIES</a:t>
            </a:r>
          </a:p>
        </p:txBody>
      </p:sp>
      <p:sp>
        <p:nvSpPr>
          <p:cNvPr id="15" name="TextBox 14">
            <a:extLst>
              <a:ext uri="{FF2B5EF4-FFF2-40B4-BE49-F238E27FC236}">
                <a16:creationId xmlns:a16="http://schemas.microsoft.com/office/drawing/2014/main" id="{017D2D46-2BAE-4A00-841F-9727370B6FB2}"/>
              </a:ext>
            </a:extLst>
          </p:cNvPr>
          <p:cNvSpPr txBox="1"/>
          <p:nvPr/>
        </p:nvSpPr>
        <p:spPr>
          <a:xfrm>
            <a:off x="7174683" y="3339843"/>
            <a:ext cx="3167217" cy="3170099"/>
          </a:xfrm>
          <a:prstGeom prst="rect">
            <a:avLst/>
          </a:prstGeom>
          <a:noFill/>
        </p:spPr>
        <p:txBody>
          <a:bodyPr wrap="square" rtlCol="0">
            <a:spAutoFit/>
          </a:bodyPr>
          <a:lstStyle/>
          <a:p>
            <a:pPr algn="ctr"/>
            <a:r>
              <a:rPr lang="en-GB" sz="4000" dirty="0">
                <a:latin typeface="Arial Narrow" panose="020B0606020202030204" pitchFamily="34" charset="0"/>
              </a:rPr>
              <a:t>1700</a:t>
            </a:r>
          </a:p>
          <a:p>
            <a:pPr algn="ctr"/>
            <a:endParaRPr lang="en-GB" sz="4000" dirty="0">
              <a:latin typeface="Arial Narrow" panose="020B0606020202030204" pitchFamily="34" charset="0"/>
            </a:endParaRPr>
          </a:p>
          <a:p>
            <a:pPr algn="ctr"/>
            <a:r>
              <a:rPr lang="en-GB" sz="4000" dirty="0">
                <a:latin typeface="Arial Narrow" panose="020B0606020202030204" pitchFamily="34" charset="0"/>
              </a:rPr>
              <a:t>POSTS FROM “FOOD” CATEGORIES</a:t>
            </a:r>
          </a:p>
        </p:txBody>
      </p:sp>
      <p:sp>
        <p:nvSpPr>
          <p:cNvPr id="16" name="TextBox 15">
            <a:extLst>
              <a:ext uri="{FF2B5EF4-FFF2-40B4-BE49-F238E27FC236}">
                <a16:creationId xmlns:a16="http://schemas.microsoft.com/office/drawing/2014/main" id="{A7097E6C-DDCC-4C38-A794-E50FC0633709}"/>
              </a:ext>
            </a:extLst>
          </p:cNvPr>
          <p:cNvSpPr txBox="1"/>
          <p:nvPr/>
        </p:nvSpPr>
        <p:spPr>
          <a:xfrm>
            <a:off x="12514705" y="3216732"/>
            <a:ext cx="3581400" cy="3416320"/>
          </a:xfrm>
          <a:prstGeom prst="rect">
            <a:avLst/>
          </a:prstGeom>
          <a:noFill/>
        </p:spPr>
        <p:txBody>
          <a:bodyPr wrap="square" rtlCol="0">
            <a:spAutoFit/>
          </a:bodyPr>
          <a:lstStyle/>
          <a:p>
            <a:pPr algn="ctr"/>
            <a:r>
              <a:rPr lang="en-GB" sz="3600" dirty="0">
                <a:latin typeface="Arial Narrow" panose="020B0606020202030204" pitchFamily="34" charset="0"/>
              </a:rPr>
              <a:t>81230 MINS</a:t>
            </a:r>
          </a:p>
          <a:p>
            <a:pPr algn="ctr"/>
            <a:endParaRPr lang="en-GB" sz="3600" dirty="0">
              <a:latin typeface="Arial Narrow" panose="020B0606020202030204" pitchFamily="34" charset="0"/>
            </a:endParaRPr>
          </a:p>
          <a:p>
            <a:pPr algn="ctr"/>
            <a:r>
              <a:rPr lang="en-GB" sz="3600" dirty="0">
                <a:latin typeface="Arial Narrow" panose="020B0606020202030204" pitchFamily="34" charset="0"/>
              </a:rPr>
              <a:t>SPENT IN ‘ ANIMALS’ CATEGORY CONTENT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barChart ,textbox. Please refer to the notes on this slide for details">
            <a:hlinkClick r:id="rId3"/>
          </p:cNvPr>
          <p:cNvPicPr>
            <a:picLocks noChangeAspect="1"/>
          </p:cNvPicPr>
          <p:nvPr/>
        </p:nvPicPr>
        <p:blipFill>
          <a:blip r:embed="rId4"/>
          <a:stretch>
            <a:fillRect/>
          </a:stretch>
        </p:blipFill>
        <p:spPr>
          <a:xfrm>
            <a:off x="114300" y="0"/>
            <a:ext cx="18030825" cy="10287000"/>
          </a:xfrm>
          <a:prstGeom prst="rect">
            <a:avLst/>
          </a:prstGeom>
          <a:noFill/>
        </p:spPr>
      </p:pic>
      <p:sp>
        <p:nvSpPr>
          <p:cNvPr id="4" name="Title" hidden="1"/>
          <p:cNvSpPr>
            <a:spLocks noGrp="1"/>
          </p:cNvSpPr>
          <p:nvPr>
            <p:ph type="title"/>
          </p:nvPr>
        </p:nvSpPr>
        <p:spPr/>
        <p:txBody>
          <a:bodyPr/>
          <a:ls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t>Total Scores_category</a:t>
            </a:r>
          </a:p>
        </p:txBody>
      </p:sp>
    </p:spTree>
    <p:extLst>
      <p:ext uri="{BB962C8B-B14F-4D97-AF65-F5344CB8AC3E}">
        <p14:creationId xmlns:p14="http://schemas.microsoft.com/office/powerpoint/2010/main" val="3424728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tal_Duration_Spent_in_mins _by_the__user_per_Category. Please refer to the notes on this slide for details">
            <a:hlinkClick r:id="rId3"/>
          </p:cNvPr>
          <p:cNvPicPr>
            <a:picLocks noChangeAspect="1"/>
          </p:cNvPicPr>
          <p:nvPr/>
        </p:nvPicPr>
        <p:blipFill>
          <a:blip r:embed="rId4"/>
          <a:stretch>
            <a:fillRect/>
          </a:stretch>
        </p:blipFill>
        <p:spPr>
          <a:xfrm>
            <a:off x="114300" y="0"/>
            <a:ext cx="18030825" cy="10287000"/>
          </a:xfrm>
          <a:prstGeom prst="rect">
            <a:avLst/>
          </a:prstGeom>
          <a:noFill/>
        </p:spPr>
      </p:pic>
      <p:sp>
        <p:nvSpPr>
          <p:cNvPr id="4" name="Title" hidden="1"/>
          <p:cNvSpPr>
            <a:spLocks noGrp="1"/>
          </p:cNvSpPr>
          <p:nvPr>
            <p:ph type="title"/>
          </p:nvPr>
        </p:nvSpPr>
        <p:spPr/>
        <p:txBody>
          <a:bodyPr/>
          <a:ls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t>Total_Duration_Spent</a:t>
            </a:r>
          </a:p>
        </p:txBody>
      </p:sp>
    </p:spTree>
    <p:extLst>
      <p:ext uri="{BB962C8B-B14F-4D97-AF65-F5344CB8AC3E}">
        <p14:creationId xmlns:p14="http://schemas.microsoft.com/office/powerpoint/2010/main" val="36834494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2910</TotalTime>
  <Words>1617</Words>
  <Application>Microsoft Office PowerPoint</Application>
  <PresentationFormat>Custom</PresentationFormat>
  <Paragraphs>144</Paragraphs>
  <Slides>11</Slides>
  <Notes>11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Graphik Regular</vt:lpstr>
      <vt:lpstr>Arial</vt:lpstr>
      <vt:lpstr>Arial Narrow</vt:lpstr>
      <vt:lpstr>Clear Sans Regular Bold</vt:lpstr>
      <vt:lpstr>Calibri Light</vt:lpstr>
      <vt:lpstr>Calibri</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Total Scores_category</vt:lpstr>
      <vt:lpstr>Total_Duration_Spent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darsini latha</cp:lastModifiedBy>
  <cp:revision>14</cp:revision>
  <dcterms:created xsi:type="dcterms:W3CDTF">2006-08-16T00:00:00Z</dcterms:created>
  <dcterms:modified xsi:type="dcterms:W3CDTF">2022-02-09T04:56:16Z</dcterms:modified>
  <dc:identifier>DAEhDyfaYKE</dc:identifier>
</cp:coreProperties>
</file>

<file path=docProps/thumbnail.jpeg>
</file>